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2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[Copy of thurs end uncertainity list.xlsx]Idea1!PivotTable2</c:name>
    <c:fmtId val="10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Participants</a:t>
            </a:r>
            <a:r>
              <a:rPr lang="en-US" b="1" baseline="0"/>
              <a:t> from various Sectors</a:t>
            </a:r>
          </a:p>
          <a:p>
            <a:pPr>
              <a:defRPr/>
            </a:pP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ivotFmts>
      <c:pivotFmt>
        <c:idx val="0"/>
        <c:spPr>
          <a:solidFill>
            <a:srgbClr val="D2D2D2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rgbClr val="ED7331"/>
          </a:solidFill>
          <a:ln>
            <a:noFill/>
          </a:ln>
          <a:effectLst/>
        </c:spPr>
      </c:pivotFmt>
      <c:pivotFmt>
        <c:idx val="2"/>
        <c:spPr>
          <a:solidFill>
            <a:srgbClr val="ED7331"/>
          </a:solidFill>
          <a:ln>
            <a:noFill/>
          </a:ln>
          <a:effectLst/>
        </c:spPr>
      </c:pivotFmt>
      <c:pivotFmt>
        <c:idx val="3"/>
        <c:spPr>
          <a:solidFill>
            <a:srgbClr val="D2D2D2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rgbClr val="ED7331"/>
          </a:solidFill>
          <a:ln>
            <a:noFill/>
          </a:ln>
          <a:effectLst/>
        </c:spPr>
      </c:pivotFmt>
      <c:pivotFmt>
        <c:idx val="5"/>
        <c:spPr>
          <a:solidFill>
            <a:srgbClr val="ED7331"/>
          </a:solidFill>
          <a:ln>
            <a:noFill/>
          </a:ln>
          <a:effectLst/>
        </c:spPr>
      </c:pivotFmt>
      <c:pivotFmt>
        <c:idx val="6"/>
        <c:spPr>
          <a:solidFill>
            <a:srgbClr val="D2D2D2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rgbClr val="ED7331"/>
          </a:solidFill>
          <a:ln>
            <a:noFill/>
          </a:ln>
          <a:effectLst/>
        </c:spPr>
      </c:pivotFmt>
      <c:pivotFmt>
        <c:idx val="8"/>
        <c:spPr>
          <a:solidFill>
            <a:srgbClr val="ED7331"/>
          </a:solidFill>
          <a:ln>
            <a:noFill/>
          </a:ln>
          <a:effectLst/>
        </c:spPr>
      </c:pivotFmt>
    </c:pivotFmts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Idea1!$B$2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D2D2D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D73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1A9-4C38-BB40-D64287455C49}"/>
              </c:ext>
            </c:extLst>
          </c:dPt>
          <c:dPt>
            <c:idx val="1"/>
            <c:invertIfNegative val="0"/>
            <c:bubble3D val="0"/>
            <c:spPr>
              <a:solidFill>
                <a:srgbClr val="ED733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1A9-4C38-BB40-D64287455C49}"/>
              </c:ext>
            </c:extLst>
          </c:dPt>
          <c:cat>
            <c:strRef>
              <c:f>Idea1!$A$3:$A$10</c:f>
              <c:strCache>
                <c:ptCount val="7"/>
                <c:pt idx="0">
                  <c:v>Research</c:v>
                </c:pt>
                <c:pt idx="1">
                  <c:v>Consulting</c:v>
                </c:pt>
                <c:pt idx="2">
                  <c:v>Water Utility</c:v>
                </c:pt>
                <c:pt idx="3">
                  <c:v>State Govt</c:v>
                </c:pt>
                <c:pt idx="4">
                  <c:v>Education</c:v>
                </c:pt>
                <c:pt idx="5">
                  <c:v>Local Govt</c:v>
                </c:pt>
                <c:pt idx="6">
                  <c:v>NGO</c:v>
                </c:pt>
              </c:strCache>
            </c:strRef>
          </c:cat>
          <c:val>
            <c:numRef>
              <c:f>Idea1!$B$3:$B$10</c:f>
              <c:numCache>
                <c:formatCode>General</c:formatCode>
                <c:ptCount val="7"/>
                <c:pt idx="0">
                  <c:v>41</c:v>
                </c:pt>
                <c:pt idx="1">
                  <c:v>39</c:v>
                </c:pt>
                <c:pt idx="2">
                  <c:v>20</c:v>
                </c:pt>
                <c:pt idx="3">
                  <c:v>18</c:v>
                </c:pt>
                <c:pt idx="4">
                  <c:v>10</c:v>
                </c:pt>
                <c:pt idx="5">
                  <c:v>8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1A9-4C38-BB40-D64287455C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3"/>
        <c:overlap val="100"/>
        <c:axId val="518169848"/>
        <c:axId val="518175096"/>
      </c:barChart>
      <c:catAx>
        <c:axId val="518169848"/>
        <c:scaling>
          <c:orientation val="maxMin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 i="0"/>
                  <a:t>Sector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8175096"/>
        <c:crosses val="autoZero"/>
        <c:auto val="1"/>
        <c:lblAlgn val="ctr"/>
        <c:lblOffset val="100"/>
        <c:noMultiLvlLbl val="0"/>
      </c:catAx>
      <c:valAx>
        <c:axId val="51817509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b="1"/>
                  <a:t>Number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8169848"/>
        <c:crosses val="max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A9AB4-9881-4791-B777-8838B9442F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968A70-45D8-426F-BD30-CDA029A2F7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BF846E-A236-48C6-BDD0-9D2FEE64A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BD6B-A38D-484E-A474-875C452503DE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1A6258-1993-4569-950B-5D4C2CEAE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8C6B8-D5B6-4E3F-991B-018CDE35C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1F367-A86A-4250-B9F8-3093B801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374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85C0D3-6A48-4511-A202-1530DBABD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8920D0-9968-42EB-AEA5-D81245A5E4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722338-CA56-480F-96A2-7E676344E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BD6B-A38D-484E-A474-875C452503DE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67A0EB-2BC5-42F0-9C4E-BF2484018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F21C6-26AF-4A60-9719-64898EA15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1F367-A86A-4250-B9F8-3093B801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11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51B4E7E-39B7-4A30-8A7C-2CA67FDAC9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8E92D7-3527-4656-A179-0EE239F797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D238B9-2091-43FA-AFAA-2DC991184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BD6B-A38D-484E-A474-875C452503DE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2EDD0E-89B6-487B-987D-52115426D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39BE1-1A93-45EB-99D6-45F983A45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1F367-A86A-4250-B9F8-3093B801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281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8F0444-D39E-4036-BE9E-22E101E22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3E862-4A22-456B-9DF6-50ADC4474B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A339D5-45A0-4F57-B27C-B909A6F95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BD6B-A38D-484E-A474-875C452503DE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9C9EEA-C280-4096-99A1-CBA2606C9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F6CBF3-893C-4D71-BBFD-18F811708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1F367-A86A-4250-B9F8-3093B801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046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CC103-5654-4C57-BFD8-2409E209B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9EC66A-DD8D-403B-B163-63A3EEDD0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58F13A-A915-4DC5-AD99-92571F44B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BD6B-A38D-484E-A474-875C452503DE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ED9A7-3EBD-4E5C-AEE2-DCE5445B5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D66A05-4D11-49CE-BA56-E9A1A0E74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1F367-A86A-4250-B9F8-3093B801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80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C76F4-D3CE-4685-937E-1B3A48CAB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7DCE0-B61D-4F6D-AF90-FD5321EAE4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1EC01D-87AB-4D9F-AD01-0D266A9710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4B3A45-CD59-484A-90AE-BB4FCB6AF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BD6B-A38D-484E-A474-875C452503DE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E97FEC-4ADC-4A7F-A32D-DFD4E7C3F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8C9604-1CCA-47B8-95F1-36CDF193A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1F367-A86A-4250-B9F8-3093B801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528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58109-4995-4412-8ADD-6196C5AB9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684FE1-9D2D-44EF-BF3A-A1BBDDE3A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D2B29-D122-4DBF-9003-472688E3CF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7A7A255-CAD8-444A-8D68-2148363E94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0846EDF-0AF3-40E3-947D-756A2880D6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2DE846-D131-49B2-9B15-DE444F26D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BD6B-A38D-484E-A474-875C452503DE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51D9B6-7E66-4EF2-88CF-0C1E786B3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E587F0-C47D-4476-A1D3-D7009F510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1F367-A86A-4250-B9F8-3093B801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054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784EE-6CF7-4666-A4F7-84A035F08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681A04-C2C7-4085-B54A-3BC937891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BD6B-A38D-484E-A474-875C452503DE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D8C2E1-8295-455F-A335-5C8DFC94A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2389BE-1CA9-4D36-8E90-500828854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1F367-A86A-4250-B9F8-3093B801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646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525139-2B0A-455C-B999-33E3A4AB1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BD6B-A38D-484E-A474-875C452503DE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F90087-281A-430A-ADF5-CFA118654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662678-E7BE-4A93-88CF-B9F8C1070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1F367-A86A-4250-B9F8-3093B801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6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6A926B-4027-48FE-98AE-3DC3EE6CC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A6390-06D3-4205-9CAA-11CC1D5DB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C3C7A7-2322-4614-8070-9FACF02F5C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043F0C-8D9E-4E6E-B84E-15249DCE4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BD6B-A38D-484E-A474-875C452503DE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E33A57-D05E-4A62-86CA-16CFA0103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886873-EDB7-4904-9F2F-9FB87E677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1F367-A86A-4250-B9F8-3093B801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292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DC7913-3556-4C8D-AE3B-BFEE3006B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D87BEF-D1FC-481B-95BC-FA772168A1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8A85BB-4979-422E-9422-0E5F3D91DF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42F646-A66A-4DC4-AEF1-3C839F03F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7BD6B-A38D-484E-A474-875C452503DE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3F58-6B5E-4A29-B589-BDF9DDB70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9C990-1C65-4624-B3D4-EE15F229F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1F367-A86A-4250-B9F8-3093B801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856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0C7B83-F70D-463B-946A-4B86FBEFC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D25737-9E58-4F5E-9F7F-CA6AAD82F5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638A8-1A73-4616-B2EF-C0EA369973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7BD6B-A38D-484E-A474-875C452503DE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DC5830-FEFA-4F4C-96D6-9E10008799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F3A65-AA08-4AE8-B991-E3BB9A8AD5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1F367-A86A-4250-B9F8-3093B801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575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7" name="Isosceles Triangle 16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Chart 1" descr="Chart type: Stacked Bar. 'Field1': Research and Consulting appear most often.&#10;&#10;Description automatically generated">
            <a:extLst>
              <a:ext uri="{FF2B5EF4-FFF2-40B4-BE49-F238E27FC236}">
                <a16:creationId xmlns:a16="http://schemas.microsoft.com/office/drawing/2014/main" id="{812074C6-2336-4C3F-A27C-C84E7367291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34815172"/>
              </p:ext>
            </p:extLst>
          </p:nvPr>
        </p:nvGraphicFramePr>
        <p:xfrm>
          <a:off x="643467" y="643467"/>
          <a:ext cx="10905066" cy="5571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23178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A815F2C-4E80-4019-8E59-FAD3F7F847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009304" cy="6858000"/>
          </a:xfrm>
          <a:custGeom>
            <a:avLst/>
            <a:gdLst>
              <a:gd name="connsiteX0" fmla="*/ 8239723 w 12009304"/>
              <a:gd name="connsiteY0" fmla="*/ 5083103 h 6858000"/>
              <a:gd name="connsiteX1" fmla="*/ 9505105 w 12009304"/>
              <a:gd name="connsiteY1" fmla="*/ 5083103 h 6858000"/>
              <a:gd name="connsiteX2" fmla="*/ 9564676 w 12009304"/>
              <a:gd name="connsiteY2" fmla="*/ 5091016 h 6858000"/>
              <a:gd name="connsiteX3" fmla="*/ 9605648 w 12009304"/>
              <a:gd name="connsiteY3" fmla="*/ 5108194 h 6858000"/>
              <a:gd name="connsiteX4" fmla="*/ 9580608 w 12009304"/>
              <a:gd name="connsiteY4" fmla="*/ 5151499 h 6858000"/>
              <a:gd name="connsiteX5" fmla="*/ 8693486 w 12009304"/>
              <a:gd name="connsiteY5" fmla="*/ 6685800 h 6858000"/>
              <a:gd name="connsiteX6" fmla="*/ 8595419 w 12009304"/>
              <a:gd name="connsiteY6" fmla="*/ 6814017 h 6858000"/>
              <a:gd name="connsiteX7" fmla="*/ 8545620 w 12009304"/>
              <a:gd name="connsiteY7" fmla="*/ 6858000 h 6858000"/>
              <a:gd name="connsiteX8" fmla="*/ 7612173 w 12009304"/>
              <a:gd name="connsiteY8" fmla="*/ 6858000 h 6858000"/>
              <a:gd name="connsiteX9" fmla="*/ 7591825 w 12009304"/>
              <a:gd name="connsiteY9" fmla="*/ 6822959 h 6858000"/>
              <a:gd name="connsiteX10" fmla="*/ 7411622 w 12009304"/>
              <a:gd name="connsiteY10" fmla="*/ 6512633 h 6858000"/>
              <a:gd name="connsiteX11" fmla="*/ 7411622 w 12009304"/>
              <a:gd name="connsiteY11" fmla="*/ 6289354 h 6858000"/>
              <a:gd name="connsiteX12" fmla="*/ 8045680 w 12009304"/>
              <a:gd name="connsiteY12" fmla="*/ 5197465 h 6858000"/>
              <a:gd name="connsiteX13" fmla="*/ 8239723 w 12009304"/>
              <a:gd name="connsiteY13" fmla="*/ 5083103 h 6858000"/>
              <a:gd name="connsiteX14" fmla="*/ 10622296 w 12009304"/>
              <a:gd name="connsiteY14" fmla="*/ 1326563 h 6858000"/>
              <a:gd name="connsiteX15" fmla="*/ 11448522 w 12009304"/>
              <a:gd name="connsiteY15" fmla="*/ 1326563 h 6858000"/>
              <a:gd name="connsiteX16" fmla="*/ 11577006 w 12009304"/>
              <a:gd name="connsiteY16" fmla="*/ 1401233 h 6858000"/>
              <a:gd name="connsiteX17" fmla="*/ 11989228 w 12009304"/>
              <a:gd name="connsiteY17" fmla="*/ 2114179 h 6858000"/>
              <a:gd name="connsiteX18" fmla="*/ 11989228 w 12009304"/>
              <a:gd name="connsiteY18" fmla="*/ 2259969 h 6858000"/>
              <a:gd name="connsiteX19" fmla="*/ 11577006 w 12009304"/>
              <a:gd name="connsiteY19" fmla="*/ 2972914 h 6858000"/>
              <a:gd name="connsiteX20" fmla="*/ 11448522 w 12009304"/>
              <a:gd name="connsiteY20" fmla="*/ 3047587 h 6858000"/>
              <a:gd name="connsiteX21" fmla="*/ 10622296 w 12009304"/>
              <a:gd name="connsiteY21" fmla="*/ 3047587 h 6858000"/>
              <a:gd name="connsiteX22" fmla="*/ 10495594 w 12009304"/>
              <a:gd name="connsiteY22" fmla="*/ 2972914 h 6858000"/>
              <a:gd name="connsiteX23" fmla="*/ 10081589 w 12009304"/>
              <a:gd name="connsiteY23" fmla="*/ 2259969 h 6858000"/>
              <a:gd name="connsiteX24" fmla="*/ 10081589 w 12009304"/>
              <a:gd name="connsiteY24" fmla="*/ 2114179 h 6858000"/>
              <a:gd name="connsiteX25" fmla="*/ 10495594 w 12009304"/>
              <a:gd name="connsiteY25" fmla="*/ 1401233 h 6858000"/>
              <a:gd name="connsiteX26" fmla="*/ 10622296 w 12009304"/>
              <a:gd name="connsiteY26" fmla="*/ 1326563 h 6858000"/>
              <a:gd name="connsiteX27" fmla="*/ 0 w 12009304"/>
              <a:gd name="connsiteY27" fmla="*/ 0 h 6858000"/>
              <a:gd name="connsiteX28" fmla="*/ 4457990 w 12009304"/>
              <a:gd name="connsiteY28" fmla="*/ 0 h 6858000"/>
              <a:gd name="connsiteX29" fmla="*/ 5902610 w 12009304"/>
              <a:gd name="connsiteY29" fmla="*/ 0 h 6858000"/>
              <a:gd name="connsiteX30" fmla="*/ 8476869 w 12009304"/>
              <a:gd name="connsiteY30" fmla="*/ 0 h 6858000"/>
              <a:gd name="connsiteX31" fmla="*/ 8535933 w 12009304"/>
              <a:gd name="connsiteY31" fmla="*/ 39849 h 6858000"/>
              <a:gd name="connsiteX32" fmla="*/ 8693486 w 12009304"/>
              <a:gd name="connsiteY32" fmla="*/ 220603 h 6858000"/>
              <a:gd name="connsiteX33" fmla="*/ 10389180 w 12009304"/>
              <a:gd name="connsiteY33" fmla="*/ 3153347 h 6858000"/>
              <a:gd name="connsiteX34" fmla="*/ 10389180 w 12009304"/>
              <a:gd name="connsiteY34" fmla="*/ 3753061 h 6858000"/>
              <a:gd name="connsiteX35" fmla="*/ 9759557 w 12009304"/>
              <a:gd name="connsiteY35" fmla="*/ 4842009 h 6858000"/>
              <a:gd name="connsiteX36" fmla="*/ 9706493 w 12009304"/>
              <a:gd name="connsiteY36" fmla="*/ 4933778 h 6858000"/>
              <a:gd name="connsiteX37" fmla="*/ 9708360 w 12009304"/>
              <a:gd name="connsiteY37" fmla="*/ 4934561 h 6858000"/>
              <a:gd name="connsiteX38" fmla="*/ 9802002 w 12009304"/>
              <a:gd name="connsiteY38" fmla="*/ 5029008 h 6858000"/>
              <a:gd name="connsiteX39" fmla="*/ 10514131 w 12009304"/>
              <a:gd name="connsiteY39" fmla="*/ 6260653 h 6858000"/>
              <a:gd name="connsiteX40" fmla="*/ 10514131 w 12009304"/>
              <a:gd name="connsiteY40" fmla="*/ 6512512 h 6858000"/>
              <a:gd name="connsiteX41" fmla="*/ 10340271 w 12009304"/>
              <a:gd name="connsiteY41" fmla="*/ 6813206 h 6858000"/>
              <a:gd name="connsiteX42" fmla="*/ 10314372 w 12009304"/>
              <a:gd name="connsiteY42" fmla="*/ 6858000 h 6858000"/>
              <a:gd name="connsiteX43" fmla="*/ 10119136 w 12009304"/>
              <a:gd name="connsiteY43" fmla="*/ 6858000 h 6858000"/>
              <a:gd name="connsiteX44" fmla="*/ 10122008 w 12009304"/>
              <a:gd name="connsiteY44" fmla="*/ 6853033 h 6858000"/>
              <a:gd name="connsiteX45" fmla="*/ 10327158 w 12009304"/>
              <a:gd name="connsiteY45" fmla="*/ 6498223 h 6858000"/>
              <a:gd name="connsiteX46" fmla="*/ 10327158 w 12009304"/>
              <a:gd name="connsiteY46" fmla="*/ 6274942 h 6858000"/>
              <a:gd name="connsiteX47" fmla="*/ 9695832 w 12009304"/>
              <a:gd name="connsiteY47" fmla="*/ 5183053 h 6858000"/>
              <a:gd name="connsiteX48" fmla="*/ 9612819 w 12009304"/>
              <a:gd name="connsiteY48" fmla="*/ 5099323 h 6858000"/>
              <a:gd name="connsiteX49" fmla="*/ 9603213 w 12009304"/>
              <a:gd name="connsiteY49" fmla="*/ 5095298 h 6858000"/>
              <a:gd name="connsiteX50" fmla="*/ 9654707 w 12009304"/>
              <a:gd name="connsiteY50" fmla="*/ 5006238 h 6858000"/>
              <a:gd name="connsiteX51" fmla="*/ 9693004 w 12009304"/>
              <a:gd name="connsiteY51" fmla="*/ 4940002 h 6858000"/>
              <a:gd name="connsiteX52" fmla="*/ 9653283 w 12009304"/>
              <a:gd name="connsiteY52" fmla="*/ 4923348 h 6858000"/>
              <a:gd name="connsiteX53" fmla="*/ 9586087 w 12009304"/>
              <a:gd name="connsiteY53" fmla="*/ 4914420 h 6858000"/>
              <a:gd name="connsiteX54" fmla="*/ 8158743 w 12009304"/>
              <a:gd name="connsiteY54" fmla="*/ 4914420 h 6858000"/>
              <a:gd name="connsiteX55" fmla="*/ 7939863 w 12009304"/>
              <a:gd name="connsiteY55" fmla="*/ 5043420 h 6858000"/>
              <a:gd name="connsiteX56" fmla="*/ 7224650 w 12009304"/>
              <a:gd name="connsiteY56" fmla="*/ 6275065 h 6858000"/>
              <a:gd name="connsiteX57" fmla="*/ 7224650 w 12009304"/>
              <a:gd name="connsiteY57" fmla="*/ 6526922 h 6858000"/>
              <a:gd name="connsiteX58" fmla="*/ 7350544 w 12009304"/>
              <a:gd name="connsiteY58" fmla="*/ 6743723 h 6858000"/>
              <a:gd name="connsiteX59" fmla="*/ 7416905 w 12009304"/>
              <a:gd name="connsiteY59" fmla="*/ 6858000 h 6858000"/>
              <a:gd name="connsiteX60" fmla="*/ 5902610 w 12009304"/>
              <a:gd name="connsiteY60" fmla="*/ 6858000 h 6858000"/>
              <a:gd name="connsiteX61" fmla="*/ 4389357 w 12009304"/>
              <a:gd name="connsiteY61" fmla="*/ 6858000 h 6858000"/>
              <a:gd name="connsiteX62" fmla="*/ 0 w 12009304"/>
              <a:gd name="connsiteY62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12009304" h="6858000">
                <a:moveTo>
                  <a:pt x="8239723" y="5083103"/>
                </a:moveTo>
                <a:cubicBezTo>
                  <a:pt x="8239723" y="5083103"/>
                  <a:pt x="8239723" y="5083103"/>
                  <a:pt x="9505105" y="5083103"/>
                </a:cubicBezTo>
                <a:cubicBezTo>
                  <a:pt x="9525601" y="5083103"/>
                  <a:pt x="9545588" y="5085825"/>
                  <a:pt x="9564676" y="5091016"/>
                </a:cubicBezTo>
                <a:lnTo>
                  <a:pt x="9605648" y="5108194"/>
                </a:lnTo>
                <a:lnTo>
                  <a:pt x="9580608" y="5151499"/>
                </a:lnTo>
                <a:cubicBezTo>
                  <a:pt x="9354208" y="5543062"/>
                  <a:pt x="9064418" y="6044264"/>
                  <a:pt x="8693486" y="6685800"/>
                </a:cubicBezTo>
                <a:cubicBezTo>
                  <a:pt x="8665958" y="6733339"/>
                  <a:pt x="8632925" y="6776306"/>
                  <a:pt x="8595419" y="6814017"/>
                </a:cubicBezTo>
                <a:lnTo>
                  <a:pt x="8545620" y="6858000"/>
                </a:lnTo>
                <a:lnTo>
                  <a:pt x="7612173" y="6858000"/>
                </a:lnTo>
                <a:lnTo>
                  <a:pt x="7591825" y="6822959"/>
                </a:lnTo>
                <a:cubicBezTo>
                  <a:pt x="7538315" y="6730809"/>
                  <a:pt x="7478495" y="6627794"/>
                  <a:pt x="7411622" y="6512633"/>
                </a:cubicBezTo>
                <a:cubicBezTo>
                  <a:pt x="7370628" y="6444560"/>
                  <a:pt x="7370628" y="6357427"/>
                  <a:pt x="7411622" y="6289354"/>
                </a:cubicBezTo>
                <a:cubicBezTo>
                  <a:pt x="7411622" y="6289354"/>
                  <a:pt x="7411622" y="6289354"/>
                  <a:pt x="8045680" y="5197465"/>
                </a:cubicBezTo>
                <a:cubicBezTo>
                  <a:pt x="8083943" y="5126669"/>
                  <a:pt x="8160465" y="5083103"/>
                  <a:pt x="8239723" y="5083103"/>
                </a:cubicBezTo>
                <a:close/>
                <a:moveTo>
                  <a:pt x="10622296" y="1326563"/>
                </a:moveTo>
                <a:cubicBezTo>
                  <a:pt x="10622296" y="1326563"/>
                  <a:pt x="10622296" y="1326563"/>
                  <a:pt x="11448522" y="1326563"/>
                </a:cubicBezTo>
                <a:cubicBezTo>
                  <a:pt x="11502058" y="1326563"/>
                  <a:pt x="11550238" y="1355009"/>
                  <a:pt x="11577006" y="1401233"/>
                </a:cubicBezTo>
                <a:cubicBezTo>
                  <a:pt x="11577006" y="1401233"/>
                  <a:pt x="11577006" y="1401233"/>
                  <a:pt x="11989228" y="2114179"/>
                </a:cubicBezTo>
                <a:cubicBezTo>
                  <a:pt x="12015996" y="2158629"/>
                  <a:pt x="12015996" y="2215522"/>
                  <a:pt x="11989228" y="2259969"/>
                </a:cubicBezTo>
                <a:cubicBezTo>
                  <a:pt x="11989228" y="2259969"/>
                  <a:pt x="11989228" y="2259969"/>
                  <a:pt x="11577006" y="2972914"/>
                </a:cubicBezTo>
                <a:cubicBezTo>
                  <a:pt x="11550238" y="3019141"/>
                  <a:pt x="11502058" y="3047587"/>
                  <a:pt x="11448522" y="3047587"/>
                </a:cubicBezTo>
                <a:cubicBezTo>
                  <a:pt x="11448522" y="3047587"/>
                  <a:pt x="11448522" y="3047587"/>
                  <a:pt x="10622296" y="3047587"/>
                </a:cubicBezTo>
                <a:cubicBezTo>
                  <a:pt x="10570544" y="3047587"/>
                  <a:pt x="10520578" y="3019141"/>
                  <a:pt x="10495594" y="2972914"/>
                </a:cubicBezTo>
                <a:cubicBezTo>
                  <a:pt x="10495594" y="2972914"/>
                  <a:pt x="10495594" y="2972914"/>
                  <a:pt x="10081589" y="2259969"/>
                </a:cubicBezTo>
                <a:cubicBezTo>
                  <a:pt x="10054821" y="2215522"/>
                  <a:pt x="10054821" y="2158629"/>
                  <a:pt x="10081589" y="2114179"/>
                </a:cubicBezTo>
                <a:cubicBezTo>
                  <a:pt x="10081589" y="2114179"/>
                  <a:pt x="10081589" y="2114179"/>
                  <a:pt x="10495594" y="1401233"/>
                </a:cubicBezTo>
                <a:cubicBezTo>
                  <a:pt x="10520578" y="1355009"/>
                  <a:pt x="10570544" y="1326563"/>
                  <a:pt x="10622296" y="1326563"/>
                </a:cubicBezTo>
                <a:close/>
                <a:moveTo>
                  <a:pt x="0" y="0"/>
                </a:moveTo>
                <a:lnTo>
                  <a:pt x="4457990" y="0"/>
                </a:lnTo>
                <a:lnTo>
                  <a:pt x="5902610" y="0"/>
                </a:lnTo>
                <a:lnTo>
                  <a:pt x="8476869" y="0"/>
                </a:lnTo>
                <a:lnTo>
                  <a:pt x="8535933" y="39849"/>
                </a:lnTo>
                <a:cubicBezTo>
                  <a:pt x="8598516" y="88273"/>
                  <a:pt x="8652195" y="149296"/>
                  <a:pt x="8693486" y="220603"/>
                </a:cubicBezTo>
                <a:cubicBezTo>
                  <a:pt x="8693486" y="220603"/>
                  <a:pt x="8693486" y="220603"/>
                  <a:pt x="10389180" y="3153347"/>
                </a:cubicBezTo>
                <a:cubicBezTo>
                  <a:pt x="10499291" y="3336185"/>
                  <a:pt x="10499291" y="3570221"/>
                  <a:pt x="10389180" y="3753061"/>
                </a:cubicBezTo>
                <a:cubicBezTo>
                  <a:pt x="10389180" y="3753061"/>
                  <a:pt x="10389180" y="3753061"/>
                  <a:pt x="9759557" y="4842009"/>
                </a:cubicBezTo>
                <a:lnTo>
                  <a:pt x="9706493" y="4933778"/>
                </a:lnTo>
                <a:lnTo>
                  <a:pt x="9708360" y="4934561"/>
                </a:lnTo>
                <a:cubicBezTo>
                  <a:pt x="9746510" y="4956830"/>
                  <a:pt x="9778880" y="4989078"/>
                  <a:pt x="9802002" y="5029008"/>
                </a:cubicBezTo>
                <a:cubicBezTo>
                  <a:pt x="9802002" y="5029008"/>
                  <a:pt x="9802002" y="5029008"/>
                  <a:pt x="10514131" y="6260653"/>
                </a:cubicBezTo>
                <a:cubicBezTo>
                  <a:pt x="10560376" y="6337439"/>
                  <a:pt x="10560376" y="6435725"/>
                  <a:pt x="10514131" y="6512512"/>
                </a:cubicBezTo>
                <a:cubicBezTo>
                  <a:pt x="10514131" y="6512512"/>
                  <a:pt x="10514131" y="6512512"/>
                  <a:pt x="10340271" y="6813206"/>
                </a:cubicBezTo>
                <a:lnTo>
                  <a:pt x="10314372" y="6858000"/>
                </a:lnTo>
                <a:lnTo>
                  <a:pt x="10119136" y="6858000"/>
                </a:lnTo>
                <a:lnTo>
                  <a:pt x="10122008" y="6853033"/>
                </a:lnTo>
                <a:cubicBezTo>
                  <a:pt x="10327158" y="6498223"/>
                  <a:pt x="10327158" y="6498223"/>
                  <a:pt x="10327158" y="6498223"/>
                </a:cubicBezTo>
                <a:cubicBezTo>
                  <a:pt x="10368154" y="6430148"/>
                  <a:pt x="10368154" y="6343015"/>
                  <a:pt x="10327158" y="6274942"/>
                </a:cubicBezTo>
                <a:cubicBezTo>
                  <a:pt x="9695832" y="5183053"/>
                  <a:pt x="9695832" y="5183053"/>
                  <a:pt x="9695832" y="5183053"/>
                </a:cubicBezTo>
                <a:cubicBezTo>
                  <a:pt x="9675334" y="5147654"/>
                  <a:pt x="9646640" y="5119063"/>
                  <a:pt x="9612819" y="5099323"/>
                </a:cubicBezTo>
                <a:lnTo>
                  <a:pt x="9603213" y="5095298"/>
                </a:lnTo>
                <a:lnTo>
                  <a:pt x="9654707" y="5006238"/>
                </a:lnTo>
                <a:lnTo>
                  <a:pt x="9693004" y="4940002"/>
                </a:lnTo>
                <a:lnTo>
                  <a:pt x="9653283" y="4923348"/>
                </a:lnTo>
                <a:cubicBezTo>
                  <a:pt x="9631750" y="4917491"/>
                  <a:pt x="9609208" y="4914420"/>
                  <a:pt x="9586087" y="4914420"/>
                </a:cubicBezTo>
                <a:cubicBezTo>
                  <a:pt x="8158743" y="4914420"/>
                  <a:pt x="8158743" y="4914420"/>
                  <a:pt x="8158743" y="4914420"/>
                </a:cubicBezTo>
                <a:cubicBezTo>
                  <a:pt x="8069341" y="4914420"/>
                  <a:pt x="7983024" y="4963563"/>
                  <a:pt x="7939863" y="5043420"/>
                </a:cubicBezTo>
                <a:cubicBezTo>
                  <a:pt x="7224650" y="6275065"/>
                  <a:pt x="7224650" y="6275065"/>
                  <a:pt x="7224650" y="6275065"/>
                </a:cubicBezTo>
                <a:cubicBezTo>
                  <a:pt x="7178407" y="6351849"/>
                  <a:pt x="7178407" y="6450135"/>
                  <a:pt x="7224650" y="6526922"/>
                </a:cubicBezTo>
                <a:cubicBezTo>
                  <a:pt x="7269350" y="6603900"/>
                  <a:pt x="7311257" y="6676067"/>
                  <a:pt x="7350544" y="6743723"/>
                </a:cubicBezTo>
                <a:lnTo>
                  <a:pt x="7416905" y="6858000"/>
                </a:lnTo>
                <a:lnTo>
                  <a:pt x="5902610" y="6858000"/>
                </a:lnTo>
                <a:lnTo>
                  <a:pt x="438935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CF45D95-1AC2-4F84-8CC2-8A37F2887A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0415886"/>
              </p:ext>
            </p:extLst>
          </p:nvPr>
        </p:nvGraphicFramePr>
        <p:xfrm>
          <a:off x="838986" y="584463"/>
          <a:ext cx="7343481" cy="57786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7248">
                  <a:extLst>
                    <a:ext uri="{9D8B030D-6E8A-4147-A177-3AD203B41FA5}">
                      <a16:colId xmlns:a16="http://schemas.microsoft.com/office/drawing/2014/main" val="1480198354"/>
                    </a:ext>
                  </a:extLst>
                </a:gridCol>
                <a:gridCol w="1274488">
                  <a:extLst>
                    <a:ext uri="{9D8B030D-6E8A-4147-A177-3AD203B41FA5}">
                      <a16:colId xmlns:a16="http://schemas.microsoft.com/office/drawing/2014/main" val="1054039701"/>
                    </a:ext>
                  </a:extLst>
                </a:gridCol>
                <a:gridCol w="697935">
                  <a:extLst>
                    <a:ext uri="{9D8B030D-6E8A-4147-A177-3AD203B41FA5}">
                      <a16:colId xmlns:a16="http://schemas.microsoft.com/office/drawing/2014/main" val="442432079"/>
                    </a:ext>
                  </a:extLst>
                </a:gridCol>
                <a:gridCol w="697935">
                  <a:extLst>
                    <a:ext uri="{9D8B030D-6E8A-4147-A177-3AD203B41FA5}">
                      <a16:colId xmlns:a16="http://schemas.microsoft.com/office/drawing/2014/main" val="1450930121"/>
                    </a:ext>
                  </a:extLst>
                </a:gridCol>
                <a:gridCol w="1800467">
                  <a:extLst>
                    <a:ext uri="{9D8B030D-6E8A-4147-A177-3AD203B41FA5}">
                      <a16:colId xmlns:a16="http://schemas.microsoft.com/office/drawing/2014/main" val="2943260788"/>
                    </a:ext>
                  </a:extLst>
                </a:gridCol>
                <a:gridCol w="1355408">
                  <a:extLst>
                    <a:ext uri="{9D8B030D-6E8A-4147-A177-3AD203B41FA5}">
                      <a16:colId xmlns:a16="http://schemas.microsoft.com/office/drawing/2014/main" val="1217043890"/>
                    </a:ext>
                  </a:extLst>
                </a:gridCol>
              </a:tblGrid>
              <a:tr h="3194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Australia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Participants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Country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Participants</a:t>
                      </a: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extLst>
                  <a:ext uri="{0D108BD9-81ED-4DB2-BD59-A6C34878D82A}">
                    <a16:rowId xmlns:a16="http://schemas.microsoft.com/office/drawing/2014/main" val="4041143337"/>
                  </a:ext>
                </a:extLst>
              </a:tr>
              <a:tr h="3194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Brisbane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65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The Netherlands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extLst>
                  <a:ext uri="{0D108BD9-81ED-4DB2-BD59-A6C34878D82A}">
                    <a16:rowId xmlns:a16="http://schemas.microsoft.com/office/drawing/2014/main" val="500539090"/>
                  </a:ext>
                </a:extLst>
              </a:tr>
              <a:tr h="3194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Melbourne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India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extLst>
                  <a:ext uri="{0D108BD9-81ED-4DB2-BD59-A6C34878D82A}">
                    <a16:rowId xmlns:a16="http://schemas.microsoft.com/office/drawing/2014/main" val="2715636144"/>
                  </a:ext>
                </a:extLst>
              </a:tr>
              <a:tr h="3194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Canberra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10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Ghana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extLst>
                  <a:ext uri="{0D108BD9-81ED-4DB2-BD59-A6C34878D82A}">
                    <a16:rowId xmlns:a16="http://schemas.microsoft.com/office/drawing/2014/main" val="1919028354"/>
                  </a:ext>
                </a:extLst>
              </a:tr>
              <a:tr h="3194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Sydney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USA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extLst>
                  <a:ext uri="{0D108BD9-81ED-4DB2-BD59-A6C34878D82A}">
                    <a16:rowId xmlns:a16="http://schemas.microsoft.com/office/drawing/2014/main" val="2685032130"/>
                  </a:ext>
                </a:extLst>
              </a:tr>
              <a:tr h="3194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Adelaide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6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New Zealand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extLst>
                  <a:ext uri="{0D108BD9-81ED-4DB2-BD59-A6C34878D82A}">
                    <a16:rowId xmlns:a16="http://schemas.microsoft.com/office/drawing/2014/main" val="2963039740"/>
                  </a:ext>
                </a:extLst>
              </a:tr>
              <a:tr h="3194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Gold Coast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Fiji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extLst>
                  <a:ext uri="{0D108BD9-81ED-4DB2-BD59-A6C34878D82A}">
                    <a16:rowId xmlns:a16="http://schemas.microsoft.com/office/drawing/2014/main" val="2385617126"/>
                  </a:ext>
                </a:extLst>
              </a:tr>
              <a:tr h="3194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Toowoomba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Serbia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extLst>
                  <a:ext uri="{0D108BD9-81ED-4DB2-BD59-A6C34878D82A}">
                    <a16:rowId xmlns:a16="http://schemas.microsoft.com/office/drawing/2014/main" val="3029056882"/>
                  </a:ext>
                </a:extLst>
              </a:tr>
              <a:tr h="3194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Perth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2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Brasil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extLst>
                  <a:ext uri="{0D108BD9-81ED-4DB2-BD59-A6C34878D82A}">
                    <a16:rowId xmlns:a16="http://schemas.microsoft.com/office/drawing/2014/main" val="3000133022"/>
                  </a:ext>
                </a:extLst>
              </a:tr>
              <a:tr h="3194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Logan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Singapore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extLst>
                  <a:ext uri="{0D108BD9-81ED-4DB2-BD59-A6C34878D82A}">
                    <a16:rowId xmlns:a16="http://schemas.microsoft.com/office/drawing/2014/main" val="785953874"/>
                  </a:ext>
                </a:extLst>
              </a:tr>
              <a:tr h="3194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Queanbeyan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South Africa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extLst>
                  <a:ext uri="{0D108BD9-81ED-4DB2-BD59-A6C34878D82A}">
                    <a16:rowId xmlns:a16="http://schemas.microsoft.com/office/drawing/2014/main" val="215922272"/>
                  </a:ext>
                </a:extLst>
              </a:tr>
              <a:tr h="3194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Amamoor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Canada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extLst>
                  <a:ext uri="{0D108BD9-81ED-4DB2-BD59-A6C34878D82A}">
                    <a16:rowId xmlns:a16="http://schemas.microsoft.com/office/drawing/2014/main" val="3667673327"/>
                  </a:ext>
                </a:extLst>
              </a:tr>
              <a:tr h="3194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Buronga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Uganda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extLst>
                  <a:ext uri="{0D108BD9-81ED-4DB2-BD59-A6C34878D82A}">
                    <a16:rowId xmlns:a16="http://schemas.microsoft.com/office/drawing/2014/main" val="4246012304"/>
                  </a:ext>
                </a:extLst>
              </a:tr>
              <a:tr h="3194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Cairns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Iran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extLst>
                  <a:ext uri="{0D108BD9-81ED-4DB2-BD59-A6C34878D82A}">
                    <a16:rowId xmlns:a16="http://schemas.microsoft.com/office/drawing/2014/main" val="778763627"/>
                  </a:ext>
                </a:extLst>
              </a:tr>
              <a:tr h="3194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Ipswich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extLst>
                  <a:ext uri="{0D108BD9-81ED-4DB2-BD59-A6C34878D82A}">
                    <a16:rowId xmlns:a16="http://schemas.microsoft.com/office/drawing/2014/main" val="235654198"/>
                  </a:ext>
                </a:extLst>
              </a:tr>
              <a:tr h="3194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Bundaberg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extLst>
                  <a:ext uri="{0D108BD9-81ED-4DB2-BD59-A6C34878D82A}">
                    <a16:rowId xmlns:a16="http://schemas.microsoft.com/office/drawing/2014/main" val="3068779132"/>
                  </a:ext>
                </a:extLst>
              </a:tr>
              <a:tr h="348282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extLst>
                  <a:ext uri="{0D108BD9-81ED-4DB2-BD59-A6C34878D82A}">
                    <a16:rowId xmlns:a16="http://schemas.microsoft.com/office/drawing/2014/main" val="1057986117"/>
                  </a:ext>
                </a:extLst>
              </a:tr>
              <a:tr h="319433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Total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>
                          <a:effectLst/>
                        </a:rPr>
                        <a:t>118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Total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effectLst/>
                        </a:rPr>
                        <a:t>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099" marR="12099" marT="12099" marB="0" anchor="b"/>
                </a:tc>
                <a:extLst>
                  <a:ext uri="{0D108BD9-81ED-4DB2-BD59-A6C34878D82A}">
                    <a16:rowId xmlns:a16="http://schemas.microsoft.com/office/drawing/2014/main" val="33971325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3534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74</Words>
  <Application>Microsoft Office PowerPoint</Application>
  <PresentationFormat>Widescreen</PresentationFormat>
  <Paragraphs>67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Piet Filet</dc:creator>
  <cp:lastModifiedBy>Piet Filet</cp:lastModifiedBy>
  <cp:revision>2</cp:revision>
  <dcterms:created xsi:type="dcterms:W3CDTF">2020-06-14T21:31:52Z</dcterms:created>
  <dcterms:modified xsi:type="dcterms:W3CDTF">2020-06-16T07:18:33Z</dcterms:modified>
</cp:coreProperties>
</file>